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3" r:id="rId4"/>
    <p:sldId id="264" r:id="rId5"/>
    <p:sldId id="258" r:id="rId6"/>
    <p:sldId id="259" r:id="rId7"/>
    <p:sldId id="260" r:id="rId8"/>
    <p:sldId id="261" r:id="rId9"/>
    <p:sldId id="265" r:id="rId10"/>
    <p:sldId id="266"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94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1/11/12</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6DD0FD-55B0-48C4-8AF2-8A69533EDFC3}" type="slidenum">
              <a:rPr lang="en-US" smtClean="0"/>
              <a:pPr/>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1/11/12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1/11/12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1/11/12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2B6C6-10FF-4510-A888-F0B9C6A788B0}" type="datetime1">
              <a:rPr lang="en-US" smtClean="0"/>
              <a:pPr/>
              <a:t>1/11/12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1/11/12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1/11/12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DD0FD-55B0-48C4-8AF2-8A69533EDFC3}"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1/11/12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DD0FD-55B0-48C4-8AF2-8A69533EDFC3}"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1/11/12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7738-F4B0-48EA-9B71-E0F723F8BF6C}" type="datetime1">
              <a:rPr lang="en-US" smtClean="0"/>
              <a:pPr/>
              <a:t>1/11/12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00D5EF-7D26-425F-8C45-B9312ACE18BC}" type="datetime1">
              <a:rPr lang="en-US" smtClean="0"/>
              <a:pPr/>
              <a:t>1/11/12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1/11/12</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36DD0FD-55B0-48C4-8AF2-8A69533ED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“Boom” to “Bust”</a:t>
            </a:r>
            <a:endParaRPr lang="en-US" dirty="0"/>
          </a:p>
        </p:txBody>
      </p:sp>
      <p:sp>
        <p:nvSpPr>
          <p:cNvPr id="3" name="Subtitle 2"/>
          <p:cNvSpPr>
            <a:spLocks noGrp="1"/>
          </p:cNvSpPr>
          <p:nvPr>
            <p:ph type="subTitle" idx="1"/>
          </p:nvPr>
        </p:nvSpPr>
        <p:spPr/>
        <p:txBody>
          <a:bodyPr/>
          <a:lstStyle/>
          <a:p>
            <a:r>
              <a:rPr lang="en-US" dirty="0" smtClean="0"/>
              <a:t>1929-1941</a:t>
            </a:r>
            <a:endParaRPr lang="en-US" dirty="0"/>
          </a:p>
        </p:txBody>
      </p:sp>
    </p:spTree>
    <p:extLst>
      <p:ext uri="{BB962C8B-B14F-4D97-AF65-F5344CB8AC3E}">
        <p14:creationId xmlns:p14="http://schemas.microsoft.com/office/powerpoint/2010/main" val="34585037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cartoon is called The Illegal Act- “I’m sorry but the Supreme Court says I must chuck you back again”.</a:t>
            </a:r>
            <a:endParaRPr lang="en-US" dirty="0"/>
          </a:p>
        </p:txBody>
      </p:sp>
      <p:pic>
        <p:nvPicPr>
          <p:cNvPr id="7" name="Picture Placeholder 6" descr="fdrcartoon.jpg"/>
          <p:cNvPicPr>
            <a:picLocks noGrp="1" noChangeAspect="1"/>
          </p:cNvPicPr>
          <p:nvPr>
            <p:ph type="pic" idx="1"/>
          </p:nvPr>
        </p:nvPicPr>
        <p:blipFill>
          <a:blip r:embed="rId2">
            <a:extLst>
              <a:ext uri="{28A0092B-C50C-407E-A947-70E740481C1C}">
                <a14:useLocalDpi xmlns:a14="http://schemas.microsoft.com/office/drawing/2010/main" val="0"/>
              </a:ext>
            </a:extLst>
          </a:blip>
          <a:srcRect t="22331" b="22331"/>
          <a:stretch>
            <a:fillRect/>
          </a:stretch>
        </p:blipFill>
        <p:spPr>
          <a:xfrm rot="240000">
            <a:off x="2189627" y="-23903"/>
            <a:ext cx="4772156" cy="3765326"/>
          </a:xfrm>
        </p:spPr>
      </p:pic>
      <p:sp>
        <p:nvSpPr>
          <p:cNvPr id="6" name="Text Placeholder 5"/>
          <p:cNvSpPr>
            <a:spLocks noGrp="1"/>
          </p:cNvSpPr>
          <p:nvPr>
            <p:ph type="body" sz="half" idx="2"/>
          </p:nvPr>
        </p:nvSpPr>
        <p:spPr/>
        <p:txBody>
          <a:bodyPr/>
          <a:lstStyle/>
          <a:p>
            <a:r>
              <a:rPr lang="en-US" dirty="0" smtClean="0"/>
              <a:t>(See the wiki for more cartoons related to this controversial incident)</a:t>
            </a:r>
            <a:endParaRPr lang="en-US" dirty="0"/>
          </a:p>
        </p:txBody>
      </p:sp>
    </p:spTree>
    <p:extLst>
      <p:ext uri="{BB962C8B-B14F-4D97-AF65-F5344CB8AC3E}">
        <p14:creationId xmlns:p14="http://schemas.microsoft.com/office/powerpoint/2010/main" val="24134429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Hoboes and Okies</a:t>
            </a:r>
          </a:p>
          <a:p>
            <a:endParaRPr lang="en-US" dirty="0"/>
          </a:p>
          <a:p>
            <a:r>
              <a:rPr lang="en-US" dirty="0" smtClean="0"/>
              <a:t>The “Dust Bowl” and “Black blizzards”</a:t>
            </a:r>
          </a:p>
          <a:p>
            <a:endParaRPr lang="en-US" dirty="0" smtClean="0"/>
          </a:p>
          <a:p>
            <a:endParaRPr lang="en-US" dirty="0"/>
          </a:p>
          <a:p>
            <a:r>
              <a:rPr lang="en-US" dirty="0" smtClean="0"/>
              <a:t>Some famous people during the 1930’s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sz="4800" dirty="0" smtClean="0"/>
              <a:t>A Great Depression “hodgepodge”</a:t>
            </a:r>
            <a:endParaRPr lang="en-US" sz="4800" dirty="0"/>
          </a:p>
        </p:txBody>
      </p:sp>
    </p:spTree>
    <p:extLst>
      <p:ext uri="{BB962C8B-B14F-4D97-AF65-F5344CB8AC3E}">
        <p14:creationId xmlns:p14="http://schemas.microsoft.com/office/powerpoint/2010/main" val="11428163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As more people had extra money in the 1920’s, many started to invest in the Stock Market.</a:t>
            </a:r>
          </a:p>
          <a:p>
            <a:r>
              <a:rPr lang="en-US" dirty="0" smtClean="0"/>
              <a:t>Question: What is a stock and what is the Stock Market? </a:t>
            </a:r>
          </a:p>
          <a:p>
            <a:r>
              <a:rPr lang="en-US" dirty="0" smtClean="0"/>
              <a:t>Answer: </a:t>
            </a:r>
            <a:r>
              <a:rPr lang="en-US" i="1" dirty="0" smtClean="0"/>
              <a:t>Stocks </a:t>
            </a:r>
            <a:r>
              <a:rPr lang="en-US" dirty="0" smtClean="0"/>
              <a:t>are small pieces of a company. When you own a stock or “share” you own a part of that company. If the company does well, you make money, when it does poorly…..</a:t>
            </a:r>
          </a:p>
          <a:p>
            <a:r>
              <a:rPr lang="en-US" i="1" dirty="0" smtClean="0"/>
              <a:t>The Stock Market  </a:t>
            </a:r>
            <a:r>
              <a:rPr lang="en-US" dirty="0" smtClean="0"/>
              <a:t>is literally the buying and selling of shares in many different companies in an effort to make money.</a:t>
            </a:r>
          </a:p>
          <a:p>
            <a:r>
              <a:rPr lang="en-US" dirty="0" smtClean="0"/>
              <a:t>Question: Why would a company sell stock or shares in that company?</a:t>
            </a:r>
          </a:p>
          <a:p>
            <a:endParaRPr lang="en-US" dirty="0"/>
          </a:p>
          <a:p>
            <a:endParaRPr lang="en-US" dirty="0" smtClean="0"/>
          </a:p>
          <a:p>
            <a:endParaRPr lang="en-US" dirty="0" smtClean="0"/>
          </a:p>
          <a:p>
            <a:pPr marL="0" indent="0">
              <a:buNone/>
            </a:pPr>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The Stock Market</a:t>
            </a:r>
            <a:endParaRPr lang="en-US" dirty="0"/>
          </a:p>
        </p:txBody>
      </p:sp>
    </p:spTree>
    <p:extLst>
      <p:ext uri="{BB962C8B-B14F-4D97-AF65-F5344CB8AC3E}">
        <p14:creationId xmlns:p14="http://schemas.microsoft.com/office/powerpoint/2010/main" val="11281861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05724" y="1322497"/>
            <a:ext cx="5352276" cy="5755423"/>
          </a:xfrm>
          <a:prstGeom prst="rect">
            <a:avLst/>
          </a:prstGeom>
        </p:spPr>
        <p:txBody>
          <a:bodyPr wrap="square">
            <a:spAutoFit/>
          </a:bodyPr>
          <a:lstStyle/>
          <a:p>
            <a:r>
              <a:rPr lang="en-US" sz="1600" dirty="0" smtClean="0"/>
              <a:t>“Bull Market”- When the stock market is doing well and prices are going up.</a:t>
            </a:r>
          </a:p>
          <a:p>
            <a:r>
              <a:rPr lang="en-US" sz="1600" dirty="0" smtClean="0"/>
              <a:t>“Bear Market”-When the stock market is doing poorly and prices are going down.</a:t>
            </a:r>
          </a:p>
          <a:p>
            <a:endParaRPr lang="en-US" dirty="0"/>
          </a:p>
          <a:p>
            <a:endParaRPr lang="en-US" dirty="0"/>
          </a:p>
          <a:p>
            <a:endParaRPr lang="en-US" dirty="0"/>
          </a:p>
          <a:p>
            <a:endParaRPr lang="en-US" dirty="0" smtClean="0"/>
          </a:p>
          <a:p>
            <a:endParaRPr lang="en-US" dirty="0"/>
          </a:p>
          <a:p>
            <a:endParaRPr lang="en-US" dirty="0"/>
          </a:p>
          <a:p>
            <a:endParaRPr lang="en-US" dirty="0" smtClean="0"/>
          </a:p>
          <a:p>
            <a:r>
              <a:rPr lang="en-US" sz="1600" dirty="0" smtClean="0"/>
              <a:t>“</a:t>
            </a:r>
            <a:r>
              <a:rPr lang="en-US" sz="1600" dirty="0"/>
              <a:t>Margin buying”- </a:t>
            </a:r>
            <a:r>
              <a:rPr lang="en-US" sz="1600" dirty="0" smtClean="0"/>
              <a:t>The </a:t>
            </a:r>
            <a:r>
              <a:rPr lang="en-US" sz="1600" dirty="0"/>
              <a:t>practice where people could buy a stock while only putting down 10</a:t>
            </a:r>
            <a:r>
              <a:rPr lang="en-US" sz="1600" dirty="0" smtClean="0"/>
              <a:t>%</a:t>
            </a:r>
            <a:r>
              <a:rPr lang="en-US" sz="1600" dirty="0"/>
              <a:t> </a:t>
            </a:r>
            <a:r>
              <a:rPr lang="en-US" sz="1600" dirty="0" smtClean="0"/>
              <a:t>and borrowing the rest.</a:t>
            </a:r>
          </a:p>
          <a:p>
            <a:r>
              <a:rPr lang="en-US" sz="1600" dirty="0" smtClean="0"/>
              <a:t>Many </a:t>
            </a:r>
            <a:r>
              <a:rPr lang="en-US" sz="1600" dirty="0"/>
              <a:t>would sell the </a:t>
            </a:r>
            <a:r>
              <a:rPr lang="en-US" sz="1600" dirty="0" smtClean="0"/>
              <a:t>stock at a higher price and pay off the money they borrowed. </a:t>
            </a:r>
            <a:r>
              <a:rPr lang="en-US" sz="1600" dirty="0"/>
              <a:t>This worked ok until a “margin call</a:t>
            </a:r>
            <a:r>
              <a:rPr lang="en-US" sz="1600" dirty="0" smtClean="0"/>
              <a:t>”. </a:t>
            </a:r>
            <a:r>
              <a:rPr lang="en-US" sz="1600" dirty="0"/>
              <a:t>(</a:t>
            </a:r>
            <a:r>
              <a:rPr lang="en-US" sz="1600" dirty="0" smtClean="0"/>
              <a:t>Click on “crash” on the wiki)</a:t>
            </a:r>
          </a:p>
          <a:p>
            <a:endParaRPr lang="en-US" sz="1600" dirty="0"/>
          </a:p>
          <a:p>
            <a:r>
              <a:rPr lang="en-US" sz="1600" dirty="0"/>
              <a:t>“Speculation”- The practice of buying and selling shares to make a quick profit. This works during a “bull” market but not during a “bear”.</a:t>
            </a:r>
          </a:p>
          <a:p>
            <a:endParaRPr lang="en-US" dirty="0"/>
          </a:p>
        </p:txBody>
      </p:sp>
      <p:pic>
        <p:nvPicPr>
          <p:cNvPr id="5" name="Picture 4" descr="bull vs bea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9077" y="2545928"/>
            <a:ext cx="2499796" cy="1552505"/>
          </a:xfrm>
          <a:prstGeom prst="rect">
            <a:avLst/>
          </a:prstGeom>
        </p:spPr>
      </p:pic>
    </p:spTree>
    <p:extLst>
      <p:ext uri="{BB962C8B-B14F-4D97-AF65-F5344CB8AC3E}">
        <p14:creationId xmlns:p14="http://schemas.microsoft.com/office/powerpoint/2010/main" val="23882110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4">
                                            <p:txEl>
                                              <p:pRg st="12" end="1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October 1929</a:t>
            </a:r>
            <a:endParaRPr lang="en-US" dirty="0"/>
          </a:p>
        </p:txBody>
      </p:sp>
      <p:sp>
        <p:nvSpPr>
          <p:cNvPr id="3" name="Content Placeholder 2"/>
          <p:cNvSpPr>
            <a:spLocks noGrp="1"/>
          </p:cNvSpPr>
          <p:nvPr>
            <p:ph idx="1"/>
          </p:nvPr>
        </p:nvSpPr>
        <p:spPr>
          <a:xfrm>
            <a:off x="699247" y="2248347"/>
            <a:ext cx="7745505" cy="4351046"/>
          </a:xfrm>
        </p:spPr>
        <p:txBody>
          <a:bodyPr/>
          <a:lstStyle/>
          <a:p>
            <a:r>
              <a:rPr lang="en-US" dirty="0" smtClean="0"/>
              <a:t>A large number of investors nervous about the economy, started selling off their </a:t>
            </a:r>
            <a:r>
              <a:rPr lang="en-US" i="1" dirty="0" smtClean="0"/>
              <a:t>stocks</a:t>
            </a:r>
            <a:r>
              <a:rPr lang="en-US" dirty="0" smtClean="0"/>
              <a:t> all at once leading to a </a:t>
            </a:r>
            <a:r>
              <a:rPr lang="en-US" i="1" dirty="0" smtClean="0"/>
              <a:t>panic </a:t>
            </a:r>
            <a:r>
              <a:rPr lang="en-US" dirty="0" smtClean="0"/>
              <a:t>as others started to sell theirs as well. </a:t>
            </a:r>
            <a:r>
              <a:rPr lang="en-US" i="1" dirty="0" smtClean="0"/>
              <a:t>Stock brokers </a:t>
            </a:r>
            <a:r>
              <a:rPr lang="en-US" dirty="0" smtClean="0"/>
              <a:t>made </a:t>
            </a:r>
            <a:r>
              <a:rPr lang="en-US" i="1" dirty="0" smtClean="0"/>
              <a:t>margin calls</a:t>
            </a:r>
            <a:r>
              <a:rPr lang="en-US" dirty="0" smtClean="0"/>
              <a:t> to people who owed money. To cover what they owed, people sold more stocks…</a:t>
            </a:r>
          </a:p>
          <a:p>
            <a:endParaRPr lang="en-US" dirty="0"/>
          </a:p>
        </p:txBody>
      </p:sp>
      <p:pic>
        <p:nvPicPr>
          <p:cNvPr id="4" name="Picture 3" descr="pani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090" y="4253015"/>
            <a:ext cx="3321481" cy="2251964"/>
          </a:xfrm>
          <a:prstGeom prst="rect">
            <a:avLst/>
          </a:prstGeom>
        </p:spPr>
      </p:pic>
    </p:spTree>
    <p:extLst>
      <p:ext uri="{BB962C8B-B14F-4D97-AF65-F5344CB8AC3E}">
        <p14:creationId xmlns:p14="http://schemas.microsoft.com/office/powerpoint/2010/main" val="17483519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2000" fill="hold"/>
                                        <p:tgtEl>
                                          <p:spTgt spid="3">
                                            <p:txEl>
                                              <p:pRg st="0" end="0"/>
                                            </p:txEl>
                                          </p:spTgt>
                                        </p:tgtEl>
                                        <p:attrNameLst>
                                          <p:attrName>style.color</p:attrName>
                                        </p:attrNameLst>
                                      </p:cBhvr>
                                      <p:to>
                                        <a:schemeClr val="accent2"/>
                                      </p:to>
                                    </p:animClr>
                                  </p:childTnLst>
                                </p:cTn>
                              </p:par>
                            </p:childTnLst>
                          </p:cTn>
                        </p:par>
                      </p:childTnLst>
                    </p:cTn>
                  </p:par>
                  <p:par>
                    <p:cTn id="11" fill="hold">
                      <p:stCondLst>
                        <p:cond delay="indefinite"/>
                      </p:stCondLst>
                      <p:childTnLst>
                        <p:par>
                          <p:cTn id="12" fill="hold">
                            <p:stCondLst>
                              <p:cond delay="0"/>
                            </p:stCondLst>
                            <p:childTnLst>
                              <p:par>
                                <p:cTn id="13" presetID="10" presetClass="emph" presetSubtype="0" fill="hold" nodeType="clickEffect">
                                  <p:stCondLst>
                                    <p:cond delay="0"/>
                                  </p:stCondLst>
                                  <p:childTnLst>
                                    <p:anim calcmode="discrete" valueType="str">
                                      <p:cBhvr override="childStyle">
                                        <p:cTn id="14" dur="2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smtClean="0"/>
              <a:t>“Black Thursday” and “Black Tuesday” October 29, 1929</a:t>
            </a:r>
            <a:br>
              <a:rPr lang="en-US" sz="3200" dirty="0" smtClean="0"/>
            </a:br>
            <a:r>
              <a:rPr lang="en-US" sz="3200" dirty="0" smtClean="0"/>
              <a:t>(The Stock Market Crash)</a:t>
            </a:r>
            <a:endParaRPr lang="en-US" sz="3200" dirty="0"/>
          </a:p>
        </p:txBody>
      </p:sp>
      <p:sp>
        <p:nvSpPr>
          <p:cNvPr id="6" name="Content Placeholder 5"/>
          <p:cNvSpPr>
            <a:spLocks noGrp="1"/>
          </p:cNvSpPr>
          <p:nvPr>
            <p:ph sz="quarter" idx="13"/>
          </p:nvPr>
        </p:nvSpPr>
        <p:spPr/>
        <p:txBody>
          <a:bodyPr/>
          <a:lstStyle/>
          <a:p>
            <a:r>
              <a:rPr lang="en-US" dirty="0" smtClean="0"/>
              <a:t>Causes:</a:t>
            </a:r>
          </a:p>
          <a:p>
            <a:pPr marL="457200" indent="-457200">
              <a:buFont typeface="+mj-lt"/>
              <a:buAutoNum type="arabicPeriod"/>
            </a:pPr>
            <a:r>
              <a:rPr lang="en-US" dirty="0" smtClean="0"/>
              <a:t>Stock speculation</a:t>
            </a:r>
          </a:p>
          <a:p>
            <a:pPr marL="457200" indent="-457200">
              <a:buFont typeface="+mj-lt"/>
              <a:buAutoNum type="arabicPeriod"/>
            </a:pPr>
            <a:r>
              <a:rPr lang="en-US" dirty="0" smtClean="0"/>
              <a:t>Margin buying (margin calls)</a:t>
            </a:r>
          </a:p>
          <a:p>
            <a:pPr marL="457200" indent="-457200">
              <a:buFont typeface="+mj-lt"/>
              <a:buAutoNum type="arabicPeriod"/>
            </a:pPr>
            <a:r>
              <a:rPr lang="en-US" dirty="0" smtClean="0"/>
              <a:t>Installment buying(buying on credit)</a:t>
            </a:r>
          </a:p>
          <a:p>
            <a:pPr marL="457200" indent="-457200">
              <a:buFont typeface="+mj-lt"/>
              <a:buAutoNum type="arabicPeriod"/>
            </a:pPr>
            <a:r>
              <a:rPr lang="en-US" dirty="0" smtClean="0"/>
              <a:t>Debt</a:t>
            </a:r>
            <a:endParaRPr lang="en-US" dirty="0"/>
          </a:p>
        </p:txBody>
      </p:sp>
      <p:sp>
        <p:nvSpPr>
          <p:cNvPr id="7" name="Content Placeholder 6"/>
          <p:cNvSpPr>
            <a:spLocks noGrp="1"/>
          </p:cNvSpPr>
          <p:nvPr>
            <p:ph sz="quarter" idx="14"/>
          </p:nvPr>
        </p:nvSpPr>
        <p:spPr/>
        <p:txBody>
          <a:bodyPr/>
          <a:lstStyle/>
          <a:p>
            <a:r>
              <a:rPr lang="en-US" dirty="0" smtClean="0"/>
              <a:t>Results:</a:t>
            </a:r>
          </a:p>
          <a:p>
            <a:pPr marL="457200" indent="-457200">
              <a:buFont typeface="+mj-lt"/>
              <a:buAutoNum type="arabicPeriod"/>
            </a:pPr>
            <a:r>
              <a:rPr lang="en-US" dirty="0" smtClean="0"/>
              <a:t>“Run” on the banks</a:t>
            </a:r>
          </a:p>
          <a:p>
            <a:pPr marL="457200" indent="-457200">
              <a:buFont typeface="+mj-lt"/>
              <a:buAutoNum type="arabicPeriod"/>
            </a:pPr>
            <a:r>
              <a:rPr lang="en-US" dirty="0" smtClean="0"/>
              <a:t>Loss of trust in banks</a:t>
            </a:r>
          </a:p>
          <a:p>
            <a:pPr marL="457200" indent="-457200">
              <a:buFont typeface="+mj-lt"/>
              <a:buAutoNum type="arabicPeriod"/>
            </a:pPr>
            <a:r>
              <a:rPr lang="en-US" dirty="0" smtClean="0"/>
              <a:t>People defaulting on loans taken from the banks and bank collapses </a:t>
            </a:r>
          </a:p>
          <a:p>
            <a:pPr marL="0" indent="0">
              <a:buNone/>
            </a:pPr>
            <a:endParaRPr lang="en-US" dirty="0"/>
          </a:p>
        </p:txBody>
      </p:sp>
      <p:pic>
        <p:nvPicPr>
          <p:cNvPr id="2" name="Picture 1" descr="bank collaps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8996" y="4755518"/>
            <a:ext cx="1815757" cy="1361818"/>
          </a:xfrm>
          <a:prstGeom prst="rect">
            <a:avLst/>
          </a:prstGeom>
        </p:spPr>
      </p:pic>
    </p:spTree>
    <p:extLst>
      <p:ext uri="{BB962C8B-B14F-4D97-AF65-F5344CB8AC3E}">
        <p14:creationId xmlns:p14="http://schemas.microsoft.com/office/powerpoint/2010/main" val="36581375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7731" y="4354561"/>
            <a:ext cx="7767021" cy="644729"/>
          </a:xfrm>
        </p:spPr>
        <p:txBody>
          <a:bodyPr/>
          <a:lstStyle/>
          <a:p>
            <a:r>
              <a:rPr lang="en-US" dirty="0" smtClean="0"/>
              <a:t>President Hoover and the Crash</a:t>
            </a:r>
            <a:endParaRPr lang="en-US" dirty="0"/>
          </a:p>
        </p:txBody>
      </p:sp>
      <p:pic>
        <p:nvPicPr>
          <p:cNvPr id="10" name="Picture Placeholder 9" descr="Hoover.jpg"/>
          <p:cNvPicPr>
            <a:picLocks noGrp="1" noChangeAspect="1"/>
          </p:cNvPicPr>
          <p:nvPr>
            <p:ph type="pic" idx="1"/>
          </p:nvPr>
        </p:nvPicPr>
        <p:blipFill>
          <a:blip r:embed="rId2">
            <a:extLst>
              <a:ext uri="{28A0092B-C50C-407E-A947-70E740481C1C}">
                <a14:useLocalDpi xmlns:a14="http://schemas.microsoft.com/office/drawing/2010/main" val="0"/>
              </a:ext>
            </a:extLst>
          </a:blip>
          <a:srcRect t="8243" b="8243"/>
          <a:stretch>
            <a:fillRect/>
          </a:stretch>
        </p:blipFill>
        <p:spPr>
          <a:xfrm rot="240000">
            <a:off x="2013580" y="345696"/>
            <a:ext cx="4772156" cy="3598016"/>
          </a:xfrm>
        </p:spPr>
      </p:pic>
      <p:sp>
        <p:nvSpPr>
          <p:cNvPr id="9" name="Text Placeholder 8"/>
          <p:cNvSpPr>
            <a:spLocks noGrp="1"/>
          </p:cNvSpPr>
          <p:nvPr>
            <p:ph type="body" sz="half" idx="2"/>
          </p:nvPr>
        </p:nvSpPr>
        <p:spPr>
          <a:xfrm>
            <a:off x="688489" y="5093579"/>
            <a:ext cx="7756264" cy="1283215"/>
          </a:xfrm>
        </p:spPr>
        <p:txBody>
          <a:bodyPr>
            <a:normAutofit fontScale="32500" lnSpcReduction="20000"/>
          </a:bodyPr>
          <a:lstStyle/>
          <a:p>
            <a:pPr marL="285750" indent="-285750">
              <a:buFont typeface="Arial"/>
              <a:buChar char="•"/>
            </a:pPr>
            <a:r>
              <a:rPr lang="en-US" sz="4400" dirty="0" smtClean="0"/>
              <a:t>“Pull yourself up by your bootstraps”- No whining just work harder!</a:t>
            </a:r>
          </a:p>
          <a:p>
            <a:pPr marL="285750" indent="-285750">
              <a:buFont typeface="Arial"/>
              <a:buChar char="•"/>
            </a:pPr>
            <a:r>
              <a:rPr lang="en-US" sz="4400" dirty="0" smtClean="0"/>
              <a:t>“Volunteerism” instead of government aid (The Salvation Army, Red Cross, soup kitchens, churches, neighbors)</a:t>
            </a:r>
          </a:p>
          <a:p>
            <a:pPr marL="285750" indent="-285750">
              <a:buFont typeface="Arial"/>
              <a:buChar char="•"/>
            </a:pPr>
            <a:r>
              <a:rPr lang="en-US" sz="4400" dirty="0" smtClean="0"/>
              <a:t>Publics works programs like the building of the “Hoover Dam”</a:t>
            </a:r>
          </a:p>
          <a:p>
            <a:pPr marL="285750" indent="-285750">
              <a:buFont typeface="Arial"/>
              <a:buChar char="•"/>
            </a:pPr>
            <a:r>
              <a:rPr lang="en-US" sz="4400" dirty="0" smtClean="0"/>
              <a:t>The Reconstruction Finance Corporation or “R.F.C” (loans from the government to keep businesses and banks afloat)</a:t>
            </a:r>
          </a:p>
          <a:p>
            <a:endParaRPr lang="en-US" dirty="0" smtClean="0"/>
          </a:p>
          <a:p>
            <a:pPr marL="285750" indent="-285750">
              <a:buFont typeface="Arial"/>
              <a:buChar char="•"/>
            </a:pPr>
            <a:endParaRPr lang="en-US" dirty="0"/>
          </a:p>
        </p:txBody>
      </p:sp>
    </p:spTree>
    <p:extLst>
      <p:ext uri="{BB962C8B-B14F-4D97-AF65-F5344CB8AC3E}">
        <p14:creationId xmlns:p14="http://schemas.microsoft.com/office/powerpoint/2010/main" val="8704145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8490" y="1060615"/>
            <a:ext cx="7756263" cy="4150809"/>
          </a:xfrm>
        </p:spPr>
        <p:txBody>
          <a:bodyPr/>
          <a:lstStyle/>
          <a:p>
            <a:r>
              <a:rPr lang="en-US" dirty="0" smtClean="0"/>
              <a:t>The “Bonus Army” in 1932 </a:t>
            </a:r>
            <a:r>
              <a:rPr lang="en-US" sz="3200" dirty="0" smtClean="0"/>
              <a:t>(or the nail in Hoover’s coffin)</a:t>
            </a:r>
            <a:br>
              <a:rPr lang="en-US" sz="3200" dirty="0" smtClean="0"/>
            </a:br>
            <a:r>
              <a:rPr lang="en-US" sz="3200" dirty="0" smtClean="0"/>
              <a:t/>
            </a:r>
            <a:br>
              <a:rPr lang="en-US" sz="3200" dirty="0" smtClean="0"/>
            </a:br>
            <a:endParaRPr lang="en-US" sz="3200" dirty="0"/>
          </a:p>
        </p:txBody>
      </p:sp>
    </p:spTree>
    <p:extLst>
      <p:ext uri="{BB962C8B-B14F-4D97-AF65-F5344CB8AC3E}">
        <p14:creationId xmlns:p14="http://schemas.microsoft.com/office/powerpoint/2010/main" val="15079260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70000" lnSpcReduction="20000"/>
          </a:bodyPr>
          <a:lstStyle/>
          <a:p>
            <a:r>
              <a:rPr lang="en-US" dirty="0" smtClean="0"/>
              <a:t>What was the “New Deal”?    </a:t>
            </a:r>
            <a:r>
              <a:rPr lang="en-US" i="1" dirty="0" smtClean="0"/>
              <a:t>It was one of FDR’s campaign slogans… Americans would get a “new deal”. He was vague as to what that was but promised to help the needy, jobless and elderly.</a:t>
            </a:r>
          </a:p>
          <a:p>
            <a:pPr marL="0" indent="0">
              <a:buNone/>
            </a:pPr>
            <a:endParaRPr lang="en-US" dirty="0" smtClean="0"/>
          </a:p>
          <a:p>
            <a:r>
              <a:rPr lang="en-US" dirty="0"/>
              <a:t>What was the first thing FDR did to try and stem the momentum of the Depression? </a:t>
            </a:r>
            <a:r>
              <a:rPr lang="en-US" i="1" dirty="0" smtClean="0"/>
              <a:t>He encouraged people to go back to their banks and pulled together a team of experts to come up with ideas to make banks more stable.</a:t>
            </a:r>
            <a:endParaRPr lang="en-US" i="1" dirty="0"/>
          </a:p>
          <a:p>
            <a:pPr marL="0" indent="0">
              <a:buNone/>
            </a:pPr>
            <a:endParaRPr lang="en-US" i="1" dirty="0" smtClean="0"/>
          </a:p>
          <a:p>
            <a:endParaRPr lang="en-US" dirty="0" smtClean="0"/>
          </a:p>
          <a:p>
            <a:r>
              <a:rPr lang="en-US" dirty="0" smtClean="0"/>
              <a:t>What did FDR ask from Congress?    </a:t>
            </a:r>
            <a:r>
              <a:rPr lang="en-US" i="1" dirty="0" smtClean="0"/>
              <a:t>He asked them to back the “Alphabet Soup Programs” (CCC, WPA, NRA, TVA, etc.) which were programs to put people back to work as well as programs designed to stabilize and regulate industry.</a:t>
            </a:r>
          </a:p>
          <a:p>
            <a:endParaRPr lang="en-US" i="1" dirty="0" smtClean="0"/>
          </a:p>
          <a:p>
            <a:r>
              <a:rPr lang="en-US" dirty="0" smtClean="0"/>
              <a:t>Did the New Deal programs help?  </a:t>
            </a:r>
            <a:r>
              <a:rPr lang="en-US" i="1" dirty="0" smtClean="0"/>
              <a:t>The New Deal started to bring confidence back into the economy but ultimately didn’t solve the Depression.</a:t>
            </a:r>
          </a:p>
          <a:p>
            <a:endParaRPr lang="en-US" dirty="0" smtClean="0"/>
          </a:p>
          <a:p>
            <a:endParaRPr lang="en-US" dirty="0" smtClean="0"/>
          </a:p>
          <a:p>
            <a:pPr marL="0" indent="0">
              <a:buNone/>
            </a:pPr>
            <a:endParaRPr lang="en-US" dirty="0"/>
          </a:p>
          <a:p>
            <a:pPr marL="0" indent="0">
              <a:buNone/>
            </a:pPr>
            <a:endParaRPr lang="en-US" dirty="0" smtClean="0"/>
          </a:p>
          <a:p>
            <a:endParaRPr lang="en-US" dirty="0"/>
          </a:p>
        </p:txBody>
      </p:sp>
      <p:sp>
        <p:nvSpPr>
          <p:cNvPr id="3" name="Title 2"/>
          <p:cNvSpPr>
            <a:spLocks noGrp="1"/>
          </p:cNvSpPr>
          <p:nvPr>
            <p:ph type="title"/>
          </p:nvPr>
        </p:nvSpPr>
        <p:spPr>
          <a:xfrm>
            <a:off x="688490" y="248787"/>
            <a:ext cx="7756263" cy="1375619"/>
          </a:xfrm>
        </p:spPr>
        <p:txBody>
          <a:bodyPr/>
          <a:lstStyle/>
          <a:p>
            <a:r>
              <a:rPr lang="en-US" sz="4000" dirty="0" smtClean="0"/>
              <a:t>President Franklin Delano Roosevelt and the Great Depression</a:t>
            </a:r>
            <a:endParaRPr lang="en-US" sz="4000" dirty="0"/>
          </a:p>
        </p:txBody>
      </p:sp>
    </p:spTree>
    <p:extLst>
      <p:ext uri="{BB962C8B-B14F-4D97-AF65-F5344CB8AC3E}">
        <p14:creationId xmlns:p14="http://schemas.microsoft.com/office/powerpoint/2010/main" val="41295526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Some thought the </a:t>
            </a:r>
            <a:r>
              <a:rPr lang="en-US" i="1" dirty="0" smtClean="0"/>
              <a:t>New Deal </a:t>
            </a:r>
            <a:r>
              <a:rPr lang="en-US" dirty="0" smtClean="0"/>
              <a:t>should do more for Americans while others thought it was giving our government too much control and taking away our freedoms.</a:t>
            </a:r>
          </a:p>
          <a:p>
            <a:r>
              <a:rPr lang="en-US" dirty="0" smtClean="0"/>
              <a:t>FDR argued that the Depression was a national emergency and therefore the government had a right to take over (think 9/11 or the recent bailouts/regulations)</a:t>
            </a:r>
          </a:p>
          <a:p>
            <a:r>
              <a:rPr lang="en-US" dirty="0" smtClean="0"/>
              <a:t>The Supreme Court ultimately ruled parts of the New Deal as being unconstitutional.</a:t>
            </a:r>
          </a:p>
          <a:p>
            <a:r>
              <a:rPr lang="en-US" dirty="0" smtClean="0"/>
              <a:t>What was FDR’s reaction to this that upset people in both parties? </a:t>
            </a:r>
            <a:r>
              <a:rPr lang="en-US" i="1" dirty="0" smtClean="0"/>
              <a:t>Hint: It has to do with the Supreme Court</a:t>
            </a:r>
            <a:endParaRPr lang="en-US" dirty="0"/>
          </a:p>
        </p:txBody>
      </p:sp>
      <p:sp>
        <p:nvSpPr>
          <p:cNvPr id="3" name="Title 2"/>
          <p:cNvSpPr>
            <a:spLocks noGrp="1"/>
          </p:cNvSpPr>
          <p:nvPr>
            <p:ph type="title"/>
          </p:nvPr>
        </p:nvSpPr>
        <p:spPr>
          <a:xfrm>
            <a:off x="688490" y="340445"/>
            <a:ext cx="7756263" cy="1283961"/>
          </a:xfrm>
        </p:spPr>
        <p:txBody>
          <a:bodyPr/>
          <a:lstStyle/>
          <a:p>
            <a:r>
              <a:rPr lang="en-US" dirty="0" smtClean="0"/>
              <a:t>Reaction to the New Deal</a:t>
            </a:r>
            <a:endParaRPr lang="en-US" dirty="0"/>
          </a:p>
        </p:txBody>
      </p:sp>
    </p:spTree>
    <p:extLst>
      <p:ext uri="{BB962C8B-B14F-4D97-AF65-F5344CB8AC3E}">
        <p14:creationId xmlns:p14="http://schemas.microsoft.com/office/powerpoint/2010/main" val="26549935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Hardcover.thmx</Template>
  <TotalTime>224</TotalTime>
  <Words>791</Words>
  <Application>Microsoft Macintosh PowerPoint</Application>
  <PresentationFormat>On-screen Show (4:3)</PresentationFormat>
  <Paragraphs>71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Hardcover</vt:lpstr>
      <vt:lpstr>“Boom” to “Bust”</vt:lpstr>
      <vt:lpstr>The Stock Market</vt:lpstr>
      <vt:lpstr>PowerPoint Presentation</vt:lpstr>
      <vt:lpstr>October 1929</vt:lpstr>
      <vt:lpstr>“Black Thursday” and “Black Tuesday” October 29, 1929 (The Stock Market Crash)</vt:lpstr>
      <vt:lpstr>President Hoover and the Crash</vt:lpstr>
      <vt:lpstr>The “Bonus Army” in 1932 (or the nail in Hoover’s coffin)  </vt:lpstr>
      <vt:lpstr>President Franklin Delano Roosevelt and the Great Depression</vt:lpstr>
      <vt:lpstr>Reaction to the New Deal</vt:lpstr>
      <vt:lpstr>The cartoon is called The Illegal Act- “I’m sorry but the Supreme Court says I must chuck you back again”.</vt:lpstr>
      <vt:lpstr>A Great Depression “hodgepodge”</vt:lpstr>
    </vt:vector>
  </TitlesOfParts>
  <Company>LiveBeautiful.myarbonne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Roaring Twenties to The Great Depression</dc:title>
  <dc:creator>Wendi Johnson</dc:creator>
  <cp:lastModifiedBy>Wendi Johnson</cp:lastModifiedBy>
  <cp:revision>33</cp:revision>
  <dcterms:created xsi:type="dcterms:W3CDTF">2012-01-02T22:10:07Z</dcterms:created>
  <dcterms:modified xsi:type="dcterms:W3CDTF">2012-01-12T01:57:42Z</dcterms:modified>
</cp:coreProperties>
</file>